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81" r:id="rId4"/>
    <p:sldId id="282" r:id="rId5"/>
    <p:sldId id="257" r:id="rId6"/>
    <p:sldId id="265" r:id="rId7"/>
    <p:sldId id="264" r:id="rId8"/>
    <p:sldId id="311" r:id="rId9"/>
    <p:sldId id="309" r:id="rId10"/>
    <p:sldId id="324" r:id="rId11"/>
    <p:sldId id="283" r:id="rId12"/>
    <p:sldId id="273" r:id="rId13"/>
    <p:sldId id="308" r:id="rId14"/>
    <p:sldId id="310" r:id="rId15"/>
    <p:sldId id="312" r:id="rId16"/>
    <p:sldId id="314" r:id="rId17"/>
    <p:sldId id="315" r:id="rId18"/>
    <p:sldId id="284" r:id="rId19"/>
    <p:sldId id="271" r:id="rId20"/>
    <p:sldId id="318" r:id="rId21"/>
    <p:sldId id="321" r:id="rId22"/>
    <p:sldId id="323" r:id="rId23"/>
    <p:sldId id="285" r:id="rId24"/>
    <p:sldId id="286" r:id="rId25"/>
  </p:sldIdLst>
  <p:sldSz cx="12192000" cy="6858000"/>
  <p:notesSz cx="6858000" cy="9144000"/>
  <p:embeddedFontLst>
    <p:embeddedFont>
      <p:font typeface="方正细谭黑简体" panose="02000000000000000000" pitchFamily="2" charset="-122"/>
      <p:regular r:id="rId29"/>
    </p:embeddedFont>
    <p:embeddedFont>
      <p:font typeface="微软雅黑" panose="020B0503020204020204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6C3"/>
    <a:srgbClr val="C4D7D5"/>
    <a:srgbClr val="7BA5A0"/>
    <a:srgbClr val="9BBBB7"/>
    <a:srgbClr val="FBD77F"/>
    <a:srgbClr val="71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1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64" y="48"/>
      </p:cViewPr>
      <p:guideLst>
        <p:guide orient="horz" pos="22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17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57577" y="2094550"/>
            <a:ext cx="7416970" cy="9918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sz="6000" i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圣女的救济</a:t>
            </a:r>
            <a:endParaRPr lang="zh-CN" sz="6000" i="1" spc="225" dirty="0">
              <a:solidFill>
                <a:schemeClr val="tx1">
                  <a:lumMod val="85000"/>
                  <a:lumOff val="15000"/>
                </a:schemeClr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1795032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88570" y="256425"/>
            <a:ext cx="609600" cy="6096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 rot="1160033">
            <a:off x="9640021" y="3464938"/>
            <a:ext cx="3132466" cy="5214937"/>
          </a:xfrm>
          <a:prstGeom prst="ellipse">
            <a:avLst/>
          </a:prstGeom>
          <a:solidFill>
            <a:srgbClr val="9BBBB7">
              <a:alpha val="50196"/>
            </a:srgbClr>
          </a:solidFill>
          <a:ln>
            <a:noFill/>
          </a:ln>
          <a:effectLst>
            <a:outerShdw blurRad="215900" dist="12700" sx="105000" sy="105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双波形 15"/>
          <p:cNvSpPr/>
          <p:nvPr/>
        </p:nvSpPr>
        <p:spPr>
          <a:xfrm rot="16200000">
            <a:off x="-4031183" y="1650279"/>
            <a:ext cx="8193566" cy="2714012"/>
          </a:xfrm>
          <a:prstGeom prst="doubleWave">
            <a:avLst>
              <a:gd name="adj1" fmla="val 10551"/>
              <a:gd name="adj2" fmla="val -3109"/>
            </a:avLst>
          </a:prstGeom>
          <a:solidFill>
            <a:srgbClr val="7BA5A0"/>
          </a:solidFill>
          <a:ln>
            <a:noFill/>
          </a:ln>
          <a:effectLst>
            <a:outerShdw blurRad="1397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81475" y="3429000"/>
            <a:ext cx="7754620" cy="34544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汇报人：魏一诺</a:t>
            </a:r>
            <a:r>
              <a:rPr lang="en-US" altLang="zh-CN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小组成员：徐艺航、阚婉芹、李丹</a:t>
            </a:r>
            <a:endParaRPr lang="zh-CN" altLang="en-US" i="1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573461" y="4179013"/>
            <a:ext cx="774914" cy="200259"/>
            <a:chOff x="852408" y="3745351"/>
            <a:chExt cx="1379350" cy="356462"/>
          </a:xfrm>
        </p:grpSpPr>
        <p:sp>
          <p:nvSpPr>
            <p:cNvPr id="22" name="椭圆 21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4340"/>
            <a:ext cx="12192000" cy="618109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 flipH="1">
            <a:off x="256300" y="434170"/>
            <a:ext cx="2579473" cy="660717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8522" y="43442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595" y="32829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501410" y="251290"/>
            <a:ext cx="2579473" cy="660717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6967" y="26678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游戏流程图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3515" y="266700"/>
            <a:ext cx="7136765" cy="638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595" y="32829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501650" y="251460"/>
            <a:ext cx="240982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7230" y="266700"/>
            <a:ext cx="2413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游戏线索树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885" y="611060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案发现场</a:t>
            </a:r>
            <a:r>
              <a:rPr lang="en-US" altLang="zh-CN" sz="1600" cap="all" spc="600" noProof="0">
                <a:cs typeface="+mn-ea"/>
                <a:sym typeface="+mn-ea"/>
              </a:rPr>
              <a:t>--</a:t>
            </a:r>
            <a:r>
              <a:rPr lang="zh-CN" altLang="en-US" sz="1600" cap="all" spc="600" noProof="0">
                <a:cs typeface="+mn-ea"/>
                <a:sym typeface="+mn-ea"/>
              </a:rPr>
              <a:t>真柴家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6" name="图片 5" descr="线索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595" y="1341120"/>
            <a:ext cx="10779125" cy="434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595" y="32829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501650" y="251460"/>
            <a:ext cx="240982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7230" y="266700"/>
            <a:ext cx="2413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游戏界面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{{CII_G5GK$LI]LKB7F@@_5_t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1420" y="911860"/>
            <a:ext cx="3927475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1260" y="3591560"/>
            <a:ext cx="11918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主界面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5250" y="3529965"/>
            <a:ext cx="15532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设置界面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5988685" y="850900"/>
            <a:ext cx="4373880" cy="257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BUPQZ7_ARFP0M(MWS@$MLV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" y="3928745"/>
            <a:ext cx="4151630" cy="23190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22500" y="6372860"/>
            <a:ext cx="18846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线索收集界面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11" name="图片 10" descr="8@R]AEXUE4`W2J8NPQ_OM3N_tm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10" y="3867150"/>
            <a:ext cx="3745230" cy="24669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49515" y="6409055"/>
            <a:ext cx="18846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解密界面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595" y="32829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501650" y="251460"/>
            <a:ext cx="240982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7230" y="266700"/>
            <a:ext cx="2413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人物立绘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230" y="4712970"/>
            <a:ext cx="2540635" cy="1991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真柴绫音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r>
              <a:rPr lang="zh-CN" altLang="en-US" sz="1600" cap="all" spc="600" noProof="0">
                <a:cs typeface="+mn-ea"/>
                <a:sym typeface="+mn-ea"/>
              </a:rPr>
              <a:t>作品女主角，有名的拼布制作师，家中事物也料理得很出色。也是本案的凶手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85540" y="4712970"/>
            <a:ext cx="21202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汤川学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r>
              <a:rPr lang="zh-CN" altLang="en-US" sz="1600" cap="all" spc="600" noProof="0">
                <a:cs typeface="+mn-ea"/>
                <a:sym typeface="+mn-ea"/>
              </a:rPr>
              <a:t>物理神探，近乎天才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5" name="图片 4" descr="真柴绫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1588135"/>
            <a:ext cx="2670810" cy="2670810"/>
          </a:xfrm>
          <a:prstGeom prst="rect">
            <a:avLst/>
          </a:prstGeom>
        </p:spPr>
      </p:pic>
      <p:pic>
        <p:nvPicPr>
          <p:cNvPr id="6" name="图片 5" descr="汤川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45" y="1588135"/>
            <a:ext cx="2700655" cy="2700655"/>
          </a:xfrm>
          <a:prstGeom prst="rect">
            <a:avLst/>
          </a:prstGeom>
        </p:spPr>
      </p:pic>
      <p:pic>
        <p:nvPicPr>
          <p:cNvPr id="9" name="图片 8" descr="草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0" y="1598930"/>
            <a:ext cx="2689860" cy="26898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88760" y="4712970"/>
            <a:ext cx="22193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 </a:t>
            </a:r>
            <a:r>
              <a:rPr lang="zh-CN" altLang="en-US" sz="1600" cap="all" spc="600" noProof="0">
                <a:cs typeface="+mn-ea"/>
                <a:sym typeface="+mn-ea"/>
              </a:rPr>
              <a:t>草薙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r>
              <a:rPr lang="zh-CN" altLang="en-US" sz="1600" cap="all" spc="600" noProof="0">
                <a:cs typeface="+mn-ea"/>
                <a:sym typeface="+mn-ea"/>
              </a:rPr>
              <a:t>具体负责此案的警官。工作认真负责，在本作中爱上了女主角绫音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11" name="图片 10" descr="若山宏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290" y="1588135"/>
            <a:ext cx="2689860" cy="26898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91040" y="4712970"/>
            <a:ext cx="21520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若山宏美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r>
              <a:rPr lang="zh-CN" altLang="en-US" sz="1600" cap="all" spc="600" noProof="0">
                <a:cs typeface="+mn-ea"/>
                <a:sym typeface="+mn-ea"/>
              </a:rPr>
              <a:t>绫音的弟子，同时也是义孝的情人，怀上了义孝的孩子。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595" y="32829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501650" y="251460"/>
            <a:ext cx="298513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7230" y="266700"/>
            <a:ext cx="2790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游戏人物形象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230" y="4712970"/>
            <a:ext cx="2540635" cy="1991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真柴绫音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96360" y="4712970"/>
            <a:ext cx="21202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汤川学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88760" y="4712970"/>
            <a:ext cx="2219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 </a:t>
            </a:r>
            <a:r>
              <a:rPr lang="zh-CN" altLang="en-US" sz="1600" cap="all" spc="600" noProof="0">
                <a:cs typeface="+mn-ea"/>
                <a:sym typeface="+mn-ea"/>
              </a:rPr>
              <a:t>真柴义孝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1040" y="4712970"/>
            <a:ext cx="21520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若山宏美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01015" y="1433830"/>
            <a:ext cx="2609850" cy="306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543040" y="1608455"/>
            <a:ext cx="2465070" cy="2783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335973" y="1500188"/>
            <a:ext cx="2981325" cy="3000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9433560" y="1499235"/>
            <a:ext cx="2309495" cy="2893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55042" y="3144602"/>
            <a:ext cx="774914" cy="200259"/>
            <a:chOff x="852408" y="3745351"/>
            <a:chExt cx="1379350" cy="356462"/>
          </a:xfrm>
        </p:grpSpPr>
        <p:sp>
          <p:nvSpPr>
            <p:cNvPr id="7" name="椭圆 6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362416" y="1808006"/>
            <a:ext cx="3967565" cy="10839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6600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交互设计</a:t>
            </a:r>
            <a:endParaRPr lang="zh-CN" altLang="en-US" sz="6600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4685" y="3585694"/>
            <a:ext cx="3452315" cy="26237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16600" b="1" spc="225">
                <a:solidFill>
                  <a:srgbClr val="AAC6C3"/>
                </a:solidFill>
                <a:cs typeface="+mn-ea"/>
                <a:sym typeface="+mn-lt"/>
              </a:rPr>
              <a:t>03</a:t>
            </a:r>
            <a:endParaRPr sz="16600" b="1" spc="225" dirty="0">
              <a:solidFill>
                <a:srgbClr val="AAC6C3"/>
              </a:solidFill>
              <a:cs typeface="+mn-ea"/>
              <a:sym typeface="+mn-lt"/>
            </a:endParaRPr>
          </a:p>
        </p:txBody>
      </p:sp>
      <p:sp>
        <p:nvSpPr>
          <p:cNvPr id="15" name="双波形 14"/>
          <p:cNvSpPr/>
          <p:nvPr/>
        </p:nvSpPr>
        <p:spPr>
          <a:xfrm rot="14568640">
            <a:off x="9029646" y="-219061"/>
            <a:ext cx="6562026" cy="2820437"/>
          </a:xfrm>
          <a:prstGeom prst="doubleWave">
            <a:avLst>
              <a:gd name="adj1" fmla="val 9058"/>
              <a:gd name="adj2" fmla="val -4864"/>
            </a:avLst>
          </a:prstGeom>
          <a:solidFill>
            <a:srgbClr val="9BBBB7"/>
          </a:solidFill>
          <a:ln>
            <a:noFill/>
          </a:ln>
          <a:effectLst>
            <a:outerShdw blurRad="177800" dist="1016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lnSpc>
                <a:spcPts val="2960"/>
              </a:lnSpc>
            </a:pP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986915" y="3460750"/>
            <a:ext cx="2636520" cy="5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可交互物品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46390" y="3493770"/>
            <a:ext cx="184086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可交互人物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67036" y="44247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交互设计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6200000" flipH="1">
            <a:off x="8482995" y="729806"/>
            <a:ext cx="774914" cy="200259"/>
            <a:chOff x="852408" y="3745351"/>
            <a:chExt cx="1379350" cy="356462"/>
          </a:xfrm>
        </p:grpSpPr>
        <p:sp>
          <p:nvSpPr>
            <p:cNvPr id="17" name="椭圆 16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11432671" y="6083169"/>
            <a:ext cx="774914" cy="200259"/>
            <a:chOff x="852408" y="3745351"/>
            <a:chExt cx="1379350" cy="356462"/>
          </a:xfrm>
        </p:grpSpPr>
        <p:sp>
          <p:nvSpPr>
            <p:cNvPr id="21" name="椭圆 20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2332990" y="2747645"/>
            <a:ext cx="2059305" cy="20212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4090670" y="2536825"/>
            <a:ext cx="617855" cy="506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187950" y="3460750"/>
            <a:ext cx="842645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日记</a:t>
            </a:r>
            <a:endParaRPr lang="zh-CN" altLang="en-US"/>
          </a:p>
        </p:txBody>
      </p:sp>
      <p:cxnSp>
        <p:nvCxnSpPr>
          <p:cNvPr id="30" name="直接连接符 29"/>
          <p:cNvCxnSpPr>
            <a:stCxn id="27" idx="0"/>
          </p:cNvCxnSpPr>
          <p:nvPr/>
        </p:nvCxnSpPr>
        <p:spPr>
          <a:xfrm flipV="1">
            <a:off x="3362960" y="2058670"/>
            <a:ext cx="5080" cy="68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7" idx="1"/>
          </p:cNvCxnSpPr>
          <p:nvPr/>
        </p:nvCxnSpPr>
        <p:spPr>
          <a:xfrm flipH="1" flipV="1">
            <a:off x="2075180" y="2413000"/>
            <a:ext cx="559435" cy="6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7" idx="2"/>
          </p:cNvCxnSpPr>
          <p:nvPr/>
        </p:nvCxnSpPr>
        <p:spPr>
          <a:xfrm flipH="1" flipV="1">
            <a:off x="1461770" y="3753485"/>
            <a:ext cx="871220" cy="5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6"/>
          </p:cNvCxnSpPr>
          <p:nvPr/>
        </p:nvCxnSpPr>
        <p:spPr>
          <a:xfrm flipV="1">
            <a:off x="4392295" y="3743960"/>
            <a:ext cx="805180" cy="14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3"/>
          </p:cNvCxnSpPr>
          <p:nvPr/>
        </p:nvCxnSpPr>
        <p:spPr>
          <a:xfrm flipH="1">
            <a:off x="2026920" y="4472940"/>
            <a:ext cx="607695" cy="506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7" idx="4"/>
          </p:cNvCxnSpPr>
          <p:nvPr/>
        </p:nvCxnSpPr>
        <p:spPr>
          <a:xfrm flipH="1">
            <a:off x="3358515" y="4768850"/>
            <a:ext cx="4445" cy="77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7" idx="5"/>
          </p:cNvCxnSpPr>
          <p:nvPr/>
        </p:nvCxnSpPr>
        <p:spPr>
          <a:xfrm>
            <a:off x="4090670" y="4472940"/>
            <a:ext cx="723900" cy="755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069590" y="1703070"/>
            <a:ext cx="84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水壶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337310" y="2071370"/>
            <a:ext cx="995680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咖啡杯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46430" y="3460750"/>
            <a:ext cx="890905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瓶装水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814570" y="2071370"/>
            <a:ext cx="1131570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厨房用具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461770" y="4974590"/>
            <a:ext cx="842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家具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069590" y="5445125"/>
            <a:ext cx="842645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照片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533900" y="5072380"/>
            <a:ext cx="842645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电脑</a:t>
            </a:r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37170" y="2747645"/>
            <a:ext cx="2059305" cy="20212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>
            <a:endCxn id="45" idx="0"/>
          </p:cNvCxnSpPr>
          <p:nvPr/>
        </p:nvCxnSpPr>
        <p:spPr>
          <a:xfrm>
            <a:off x="8865870" y="1943735"/>
            <a:ext cx="1270" cy="803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045960" y="3016250"/>
            <a:ext cx="842645" cy="373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824085" y="2910205"/>
            <a:ext cx="814070" cy="47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275830" y="4410075"/>
            <a:ext cx="814705" cy="646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747885" y="4264660"/>
            <a:ext cx="851535" cy="64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333740" y="1473200"/>
            <a:ext cx="1261110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内海薰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333740" y="5572760"/>
            <a:ext cx="1490345" cy="103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cap="all" spc="600" noProof="0">
                <a:cs typeface="+mn-ea"/>
                <a:sym typeface="+mn-ea"/>
              </a:rPr>
              <a:t>汤川学</a:t>
            </a:r>
            <a:endParaRPr lang="zh-CN" altLang="en-US" cap="all" spc="600" noProof="0">
              <a:cs typeface="+mn-ea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70625" y="4974590"/>
            <a:ext cx="1522730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cap="all" spc="600" noProof="0">
                <a:cs typeface="+mn-ea"/>
                <a:sym typeface="+mn-ea"/>
              </a:rPr>
              <a:t>若山宏美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539730" y="4855210"/>
            <a:ext cx="842645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cap="all" spc="600" noProof="0">
                <a:cs typeface="+mn-ea"/>
                <a:sym typeface="+mn-ea"/>
              </a:rPr>
              <a:t>草薙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0407015" y="2413000"/>
            <a:ext cx="1310640" cy="864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猪饲达彦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8865870" y="4742815"/>
            <a:ext cx="9525" cy="876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142355" y="2591435"/>
            <a:ext cx="1490345" cy="103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ts val="2960"/>
              </a:lnSpc>
            </a:pPr>
            <a:r>
              <a:rPr lang="zh-CN" altLang="en-US" cap="all" spc="600" noProof="0">
                <a:cs typeface="+mn-ea"/>
                <a:sym typeface="+mn-ea"/>
              </a:rPr>
              <a:t>真柴绫音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H="1">
            <a:off x="305706" y="387985"/>
            <a:ext cx="202120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8933" y="426402"/>
            <a:ext cx="1976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交互设计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4670" y="1626870"/>
            <a:ext cx="2224405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</a:t>
            </a:r>
            <a:r>
              <a:rPr lang="zh-CN" altLang="en-US" sz="1600" cap="all" spc="600" noProof="0">
                <a:cs typeface="+mn-ea"/>
                <a:sym typeface="+mn-ea"/>
              </a:rPr>
              <a:t>点击桌面电脑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73550" y="4712970"/>
            <a:ext cx="21202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获得线索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17990" y="3298190"/>
            <a:ext cx="2219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开始解密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35" y="1288415"/>
            <a:ext cx="2306320" cy="2009775"/>
          </a:xfrm>
          <a:prstGeom prst="rect">
            <a:avLst/>
          </a:prstGeom>
        </p:spPr>
      </p:pic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5766435" y="1136650"/>
            <a:ext cx="3792220" cy="2292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Z62WMPA`$M_GNK(DT_33C9U_tm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4333875"/>
            <a:ext cx="3907790" cy="2246630"/>
          </a:xfrm>
          <a:prstGeom prst="rect">
            <a:avLst/>
          </a:prstGeom>
        </p:spPr>
      </p:pic>
      <p:pic>
        <p:nvPicPr>
          <p:cNvPr id="6" name="图片 5" descr="77Y}T@~L%RUNN_MDSBPGLQ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4198620"/>
            <a:ext cx="3942715" cy="226123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419475" y="2136140"/>
            <a:ext cx="2186940" cy="314960"/>
          </a:xfrm>
          <a:prstGeom prst="rightArrow">
            <a:avLst>
              <a:gd name="adj1" fmla="val 50000"/>
              <a:gd name="adj2" fmla="val 155241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弧形箭头 10"/>
          <p:cNvSpPr/>
          <p:nvPr/>
        </p:nvSpPr>
        <p:spPr>
          <a:xfrm rot="5400000">
            <a:off x="8902065" y="2992755"/>
            <a:ext cx="3759200" cy="1510665"/>
          </a:xfrm>
          <a:prstGeom prst="curvedDown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 rot="10800000">
            <a:off x="4198620" y="5180330"/>
            <a:ext cx="1845310" cy="344170"/>
          </a:xfrm>
          <a:prstGeom prst="rightArrow">
            <a:avLst>
              <a:gd name="adj1" fmla="val 50000"/>
              <a:gd name="adj2" fmla="val 155241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H="1">
            <a:off x="394483" y="385732"/>
            <a:ext cx="202120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9893" y="436315"/>
            <a:ext cx="1976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交互设计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4670" y="1626870"/>
            <a:ext cx="2224405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</a:t>
            </a:r>
            <a:r>
              <a:rPr lang="zh-CN" altLang="en-US" sz="1600" cap="all" spc="600" noProof="0">
                <a:cs typeface="+mn-ea"/>
                <a:sym typeface="+mn-ea"/>
              </a:rPr>
              <a:t>点击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4670" y="4823340"/>
            <a:ext cx="21202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 dirty="0">
                <a:cs typeface="+mn-ea"/>
                <a:sym typeface="+mn-ea"/>
              </a:rPr>
              <a:t>   </a:t>
            </a:r>
            <a:r>
              <a:rPr lang="zh-CN" altLang="en-US" sz="1600" cap="all" spc="600" noProof="0" dirty="0">
                <a:cs typeface="+mn-ea"/>
                <a:sym typeface="+mn-ea"/>
              </a:rPr>
              <a:t>获得线索</a:t>
            </a:r>
            <a:endParaRPr lang="zh-CN" altLang="en-US" sz="1600" cap="all" spc="600" noProof="0" dirty="0">
              <a:cs typeface="+mn-ea"/>
              <a:sym typeface="+mn-ea"/>
            </a:endParaRPr>
          </a:p>
          <a:p>
            <a:endParaRPr lang="zh-CN" altLang="en-US" sz="1600" cap="all" spc="600" noProof="0" dirty="0"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23425" y="3012440"/>
            <a:ext cx="2219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cap="all" spc="600" noProof="0">
                <a:cs typeface="+mn-ea"/>
                <a:sym typeface="+mn-ea"/>
              </a:rPr>
              <a:t>   </a:t>
            </a:r>
            <a:r>
              <a:rPr lang="zh-CN" altLang="en-US" sz="1600" cap="all" spc="600" noProof="0">
                <a:cs typeface="+mn-ea"/>
                <a:sym typeface="+mn-ea"/>
              </a:rPr>
              <a:t>开始解密</a:t>
            </a:r>
            <a:endParaRPr lang="zh-CN" altLang="en-US" sz="1600" cap="all" spc="600" noProof="0">
              <a:cs typeface="+mn-ea"/>
              <a:sym typeface="+mn-ea"/>
            </a:endParaRPr>
          </a:p>
          <a:p>
            <a:endParaRPr lang="zh-CN" altLang="en-US" sz="1600" cap="all" spc="600" noProof="0">
              <a:cs typeface="+mn-ea"/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074670" y="2136140"/>
            <a:ext cx="2531745" cy="314960"/>
          </a:xfrm>
          <a:prstGeom prst="rightArrow">
            <a:avLst>
              <a:gd name="adj1" fmla="val 50000"/>
              <a:gd name="adj2" fmla="val 155241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弧形箭头 10"/>
          <p:cNvSpPr/>
          <p:nvPr/>
        </p:nvSpPr>
        <p:spPr>
          <a:xfrm rot="5400000">
            <a:off x="9173210" y="2548255"/>
            <a:ext cx="3759200" cy="1510665"/>
          </a:xfrm>
          <a:prstGeom prst="curvedDown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 rot="10800000">
            <a:off x="2963229" y="5124450"/>
            <a:ext cx="1845310" cy="344170"/>
          </a:xfrm>
          <a:prstGeom prst="rightArrow">
            <a:avLst>
              <a:gd name="adj1" fmla="val 50000"/>
              <a:gd name="adj2" fmla="val 155241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5818505" y="1136650"/>
            <a:ext cx="3804920" cy="229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7253288" y="4313583"/>
            <a:ext cx="2426336" cy="1748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4871719" y="4313583"/>
            <a:ext cx="2381569" cy="1739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3" y="4396072"/>
            <a:ext cx="2587835" cy="1456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1" y="1345819"/>
            <a:ext cx="2289887" cy="1895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双波形 27"/>
          <p:cNvSpPr/>
          <p:nvPr/>
        </p:nvSpPr>
        <p:spPr>
          <a:xfrm rot="16200000">
            <a:off x="-4031183" y="1650279"/>
            <a:ext cx="8193566" cy="2714012"/>
          </a:xfrm>
          <a:prstGeom prst="doubleWave">
            <a:avLst>
              <a:gd name="adj1" fmla="val 10551"/>
              <a:gd name="adj2" fmla="val -3109"/>
            </a:avLst>
          </a:prstGeom>
          <a:solidFill>
            <a:srgbClr val="7BA5A0"/>
          </a:solidFill>
          <a:ln>
            <a:noFill/>
          </a:ln>
          <a:effectLst>
            <a:outerShdw blurRad="1397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40476" y="687619"/>
            <a:ext cx="3275308" cy="74635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en-US" sz="44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CONTENT</a:t>
            </a:r>
            <a:endParaRPr sz="4400" i="1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3833187" y="1974594"/>
            <a:ext cx="5218820" cy="622300"/>
            <a:chOff x="644707" y="2839283"/>
            <a:chExt cx="5218820" cy="622300"/>
          </a:xfrm>
        </p:grpSpPr>
        <p:sp>
          <p:nvSpPr>
            <p:cNvPr id="32" name="矩形 31"/>
            <p:cNvSpPr/>
            <p:nvPr>
              <p:custDataLst>
                <p:tags r:id="rId2"/>
              </p:custDataLst>
            </p:nvPr>
          </p:nvSpPr>
          <p:spPr>
            <a:xfrm>
              <a:off x="644707" y="3017331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en-US" altLang="zh-CN" sz="24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01</a:t>
              </a:r>
              <a:endParaRPr lang="en-US" sz="24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3"/>
              </p:custDataLst>
            </p:nvPr>
          </p:nvSpPr>
          <p:spPr>
            <a:xfrm>
              <a:off x="2505562" y="283928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zh-CN" altLang="en-US" sz="36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游戏概要</a:t>
              </a:r>
              <a:endParaRPr lang="zh-CN" altLang="en-US" sz="36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>
            <a:off x="3833187" y="2860959"/>
            <a:ext cx="5254512" cy="670996"/>
            <a:chOff x="609015" y="2839283"/>
            <a:chExt cx="5254512" cy="670996"/>
          </a:xfrm>
        </p:grpSpPr>
        <p:sp>
          <p:nvSpPr>
            <p:cNvPr id="35" name="矩形 34"/>
            <p:cNvSpPr/>
            <p:nvPr>
              <p:custDataLst>
                <p:tags r:id="rId5"/>
              </p:custDataLst>
            </p:nvPr>
          </p:nvSpPr>
          <p:spPr>
            <a:xfrm>
              <a:off x="609015" y="3071697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en-US" altLang="zh-CN" sz="24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02</a:t>
              </a:r>
              <a:endParaRPr lang="en-US" sz="24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6"/>
              </p:custDataLst>
            </p:nvPr>
          </p:nvSpPr>
          <p:spPr>
            <a:xfrm>
              <a:off x="2505562" y="283928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zh-CN" altLang="en-US" sz="36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游戏设计</a:t>
              </a:r>
              <a:endParaRPr lang="zh-CN" altLang="en-US" sz="36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7"/>
            </p:custDataLst>
          </p:nvPr>
        </p:nvGrpSpPr>
        <p:grpSpPr>
          <a:xfrm>
            <a:off x="3825570" y="3769799"/>
            <a:ext cx="5262129" cy="632336"/>
            <a:chOff x="430915" y="2839283"/>
            <a:chExt cx="5262129" cy="632336"/>
          </a:xfrm>
        </p:grpSpPr>
        <p:sp>
          <p:nvSpPr>
            <p:cNvPr id="38" name="矩形 37"/>
            <p:cNvSpPr/>
            <p:nvPr>
              <p:custDataLst>
                <p:tags r:id="rId8"/>
              </p:custDataLst>
            </p:nvPr>
          </p:nvSpPr>
          <p:spPr>
            <a:xfrm>
              <a:off x="430915" y="3033037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en-US" altLang="zh-CN" sz="24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03</a:t>
              </a:r>
              <a:endParaRPr lang="en-US" sz="24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9"/>
              </p:custDataLst>
            </p:nvPr>
          </p:nvSpPr>
          <p:spPr>
            <a:xfrm>
              <a:off x="2335079" y="283928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endParaRPr lang="zh-CN" altLang="en-US" sz="36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10"/>
            </p:custDataLst>
          </p:nvPr>
        </p:nvGrpSpPr>
        <p:grpSpPr>
          <a:xfrm>
            <a:off x="3833187" y="4687727"/>
            <a:ext cx="5254512" cy="622300"/>
            <a:chOff x="609015" y="2899553"/>
            <a:chExt cx="5254512" cy="622300"/>
          </a:xfrm>
        </p:grpSpPr>
        <p:sp>
          <p:nvSpPr>
            <p:cNvPr id="41" name="矩形 40"/>
            <p:cNvSpPr/>
            <p:nvPr>
              <p:custDataLst>
                <p:tags r:id="rId11"/>
              </p:custDataLst>
            </p:nvPr>
          </p:nvSpPr>
          <p:spPr>
            <a:xfrm>
              <a:off x="609015" y="3068362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en-US" altLang="zh-CN" sz="24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04</a:t>
              </a:r>
              <a:endParaRPr lang="en-US" sz="24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2"/>
              </p:custDataLst>
            </p:nvPr>
          </p:nvSpPr>
          <p:spPr>
            <a:xfrm>
              <a:off x="2505562" y="289955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zh-CN" altLang="en-US" sz="3600" i="1" spc="22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游戏演示</a:t>
              </a:r>
              <a:endParaRPr lang="zh-CN" altLang="en-US" sz="36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795135" y="4159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5729734" y="3799489"/>
            <a:ext cx="3357965" cy="6223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3600" i="1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交互设计</a:t>
            </a:r>
            <a:endParaRPr lang="zh-CN" altLang="en-US" sz="3600" i="1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H="1">
            <a:off x="376727" y="529907"/>
            <a:ext cx="2021205" cy="660400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1015" y="568325"/>
            <a:ext cx="1976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场景切换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2834" y="4699751"/>
            <a:ext cx="2526332" cy="1523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600" cap="all" spc="600" noProof="0" dirty="0">
                <a:cs typeface="+mn-ea"/>
                <a:sym typeface="+mn-ea"/>
              </a:rPr>
              <a:t>   </a:t>
            </a:r>
            <a:endParaRPr lang="zh-CN" altLang="en-US" sz="1600" cap="all" spc="600" noProof="0" dirty="0">
              <a:cs typeface="+mn-ea"/>
              <a:sym typeface="+mn-ea"/>
            </a:endParaRPr>
          </a:p>
          <a:p>
            <a:pPr algn="ctr"/>
            <a:r>
              <a:rPr lang="zh-CN" altLang="en-US" sz="4000" cap="all" spc="600" noProof="0" dirty="0">
                <a:cs typeface="+mn-ea"/>
                <a:sym typeface="+mn-ea"/>
              </a:rPr>
              <a:t>游戏界面小地图</a:t>
            </a:r>
            <a:endParaRPr lang="zh-CN" altLang="en-US" sz="4000" cap="all" spc="600" noProof="0" dirty="0"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7750" y="529907"/>
            <a:ext cx="4808281" cy="4349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55042" y="3144602"/>
            <a:ext cx="774914" cy="200259"/>
            <a:chOff x="852408" y="3745351"/>
            <a:chExt cx="1379350" cy="356462"/>
          </a:xfrm>
        </p:grpSpPr>
        <p:sp>
          <p:nvSpPr>
            <p:cNvPr id="7" name="椭圆 6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362416" y="1808006"/>
            <a:ext cx="3967565" cy="10839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6600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游戏演示</a:t>
            </a:r>
            <a:endParaRPr lang="zh-CN" altLang="en-US" sz="6600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4685" y="3585694"/>
            <a:ext cx="3452315" cy="26237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16600" b="1" spc="225" dirty="0">
                <a:solidFill>
                  <a:srgbClr val="AAC6C3"/>
                </a:solidFill>
                <a:cs typeface="+mn-ea"/>
                <a:sym typeface="+mn-lt"/>
              </a:rPr>
              <a:t>04</a:t>
            </a:r>
            <a:endParaRPr sz="16600" b="1" spc="225" dirty="0">
              <a:solidFill>
                <a:srgbClr val="AAC6C3"/>
              </a:solidFill>
              <a:cs typeface="+mn-ea"/>
              <a:sym typeface="+mn-lt"/>
            </a:endParaRPr>
          </a:p>
        </p:txBody>
      </p:sp>
      <p:sp>
        <p:nvSpPr>
          <p:cNvPr id="15" name="双波形 14"/>
          <p:cNvSpPr/>
          <p:nvPr/>
        </p:nvSpPr>
        <p:spPr>
          <a:xfrm rot="14568640">
            <a:off x="9029646" y="-219061"/>
            <a:ext cx="6562026" cy="2820437"/>
          </a:xfrm>
          <a:prstGeom prst="doubleWave">
            <a:avLst>
              <a:gd name="adj1" fmla="val 9058"/>
              <a:gd name="adj2" fmla="val -4864"/>
            </a:avLst>
          </a:prstGeom>
          <a:solidFill>
            <a:srgbClr val="9BBBB7"/>
          </a:solidFill>
          <a:ln>
            <a:noFill/>
          </a:ln>
          <a:effectLst>
            <a:outerShdw blurRad="177800" dist="1016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57577" y="2094550"/>
            <a:ext cx="7416970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7500" i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感谢您的观看</a:t>
            </a:r>
            <a:endParaRPr sz="7500" i="1" spc="225" dirty="0">
              <a:solidFill>
                <a:schemeClr val="tx1">
                  <a:lumMod val="85000"/>
                  <a:lumOff val="15000"/>
                </a:schemeClr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 rot="1160033">
            <a:off x="9640021" y="3464938"/>
            <a:ext cx="3132466" cy="5214937"/>
          </a:xfrm>
          <a:prstGeom prst="ellipse">
            <a:avLst/>
          </a:prstGeom>
          <a:solidFill>
            <a:srgbClr val="9BBBB7">
              <a:alpha val="50196"/>
            </a:srgbClr>
          </a:solidFill>
          <a:ln>
            <a:noFill/>
          </a:ln>
          <a:effectLst>
            <a:outerShdw blurRad="215900" dist="12700" sx="105000" sy="105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双波形 15"/>
          <p:cNvSpPr/>
          <p:nvPr/>
        </p:nvSpPr>
        <p:spPr>
          <a:xfrm rot="16200000">
            <a:off x="-4031183" y="1650279"/>
            <a:ext cx="8193566" cy="2714012"/>
          </a:xfrm>
          <a:prstGeom prst="doubleWave">
            <a:avLst>
              <a:gd name="adj1" fmla="val 10551"/>
              <a:gd name="adj2" fmla="val -3109"/>
            </a:avLst>
          </a:prstGeom>
          <a:solidFill>
            <a:srgbClr val="7BA5A0"/>
          </a:solidFill>
          <a:ln>
            <a:noFill/>
          </a:ln>
          <a:effectLst>
            <a:outerShdw blurRad="1397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42912" y="3805532"/>
            <a:ext cx="5646299" cy="4385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24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T   H   A   N   K   S</a:t>
            </a:r>
            <a:endParaRPr sz="2400" spc="225" dirty="0">
              <a:solidFill>
                <a:schemeClr val="tx1">
                  <a:lumMod val="85000"/>
                  <a:lumOff val="15000"/>
                </a:schemeClr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55042" y="3144602"/>
            <a:ext cx="774914" cy="200259"/>
            <a:chOff x="852408" y="3745351"/>
            <a:chExt cx="1379350" cy="356462"/>
          </a:xfrm>
        </p:grpSpPr>
        <p:sp>
          <p:nvSpPr>
            <p:cNvPr id="7" name="椭圆 6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362416" y="1808006"/>
            <a:ext cx="3967565" cy="10839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6600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游戏概要</a:t>
            </a:r>
            <a:endParaRPr lang="zh-CN" altLang="en-US" sz="6600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4685" y="3585694"/>
            <a:ext cx="3452315" cy="26237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16600" b="1" spc="225" dirty="0">
                <a:solidFill>
                  <a:srgbClr val="AAC6C3"/>
                </a:solidFill>
                <a:cs typeface="+mn-ea"/>
                <a:sym typeface="+mn-lt"/>
              </a:rPr>
              <a:t>01</a:t>
            </a:r>
            <a:endParaRPr sz="16600" b="1" spc="225" dirty="0">
              <a:solidFill>
                <a:srgbClr val="AAC6C3"/>
              </a:solidFill>
              <a:cs typeface="+mn-ea"/>
              <a:sym typeface="+mn-lt"/>
            </a:endParaRPr>
          </a:p>
        </p:txBody>
      </p:sp>
      <p:sp>
        <p:nvSpPr>
          <p:cNvPr id="15" name="双波形 14"/>
          <p:cNvSpPr/>
          <p:nvPr/>
        </p:nvSpPr>
        <p:spPr>
          <a:xfrm rot="14568640">
            <a:off x="9029646" y="-219061"/>
            <a:ext cx="6562026" cy="2820437"/>
          </a:xfrm>
          <a:prstGeom prst="doubleWave">
            <a:avLst>
              <a:gd name="adj1" fmla="val 9058"/>
              <a:gd name="adj2" fmla="val -4864"/>
            </a:avLst>
          </a:prstGeom>
          <a:solidFill>
            <a:srgbClr val="9BBBB7"/>
          </a:solidFill>
          <a:ln>
            <a:noFill/>
          </a:ln>
          <a:effectLst>
            <a:outerShdw blurRad="177800" dist="1016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2049" y="616552"/>
            <a:ext cx="11047902" cy="5624895"/>
          </a:xfrm>
          <a:prstGeom prst="rect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033145" y="781050"/>
            <a:ext cx="3790950" cy="529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4709160" y="1593431"/>
            <a:ext cx="6437630" cy="3540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7620" y="1864995"/>
            <a:ext cx="493268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游戏名称：圣女的救济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游戏开发平台：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Unity 3D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游戏用户层：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12+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画面风格：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游戏人数：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游戏类型：文字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图像解密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游戏灵感来源：东野圭吾同名小说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5986" y="1133019"/>
            <a:ext cx="451548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3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1365"/>
            <a:ext cx="12192000" cy="609663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224145" y="1322705"/>
            <a:ext cx="6967855" cy="376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spc="600" noProof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游戏的故事背景设定在东野圭吾的小说世界中，玩家将在游戏过程中扮演探长汤川学，通过对场景及人物的探索互动，发现或相互关联或毫不相干的线索，并据此进行推理，找出真正的凶手，洞察作案动机，还原故事真相。身为著名侦探，你能否解开真柴义孝死亡之谜？</a:t>
            </a:r>
            <a:endParaRPr lang="zh-CN" altLang="en-US" sz="2400" spc="600" noProof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6355" y="542120"/>
            <a:ext cx="2579473" cy="660717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1912" y="55761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游戏背景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H="1">
            <a:off x="256300" y="434170"/>
            <a:ext cx="2579473" cy="660717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1796" y="47274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人物关系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人物关系"/>
          <p:cNvPicPr>
            <a:picLocks noChangeAspect="1"/>
          </p:cNvPicPr>
          <p:nvPr/>
        </p:nvPicPr>
        <p:blipFill>
          <a:blip r:embed="rId1"/>
          <a:srcRect t="7675"/>
          <a:stretch>
            <a:fillRect/>
          </a:stretch>
        </p:blipFill>
        <p:spPr>
          <a:xfrm>
            <a:off x="1551940" y="1265555"/>
            <a:ext cx="8578850" cy="494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595" y="32829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游戏框架图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501410" y="251290"/>
            <a:ext cx="2579473" cy="660717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6906" y="2898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地图场景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 descr="主要场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710" y="1027430"/>
            <a:ext cx="5861685" cy="4387215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7" idx="0"/>
          </p:cNvCxnSpPr>
          <p:nvPr/>
        </p:nvCxnSpPr>
        <p:spPr>
          <a:xfrm>
            <a:off x="6966585" y="3475990"/>
            <a:ext cx="3482975" cy="5949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62060" y="4070985"/>
            <a:ext cx="3175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 案发现场，进行线索的收集。有咖啡杯、水壶等关键物品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122170" y="2279650"/>
            <a:ext cx="1848485" cy="6896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09015" y="2969260"/>
            <a:ext cx="23615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真柴妻子的居住地，可能藏有与案件相关的线索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901815" y="4942205"/>
            <a:ext cx="239395" cy="516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259580" y="5459095"/>
            <a:ext cx="38538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情人工作的地方，了解她的日常生活和与真柴的关系。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8434070" y="1532255"/>
            <a:ext cx="785495" cy="363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219565" y="1103630"/>
            <a:ext cx="20364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cap="all" spc="600" noProof="0">
                <a:cs typeface="+mn-ea"/>
                <a:sym typeface="+mn-ea"/>
              </a:rPr>
              <a:t>推理和分析的场所，有各种资料和工具。</a:t>
            </a:r>
            <a:endParaRPr lang="zh-CN" altLang="en-US" sz="1600" cap="all" spc="600" noProof="0"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H="1">
            <a:off x="256298" y="434170"/>
            <a:ext cx="3356913" cy="660717"/>
          </a:xfrm>
          <a:prstGeom prst="rect">
            <a:avLst/>
          </a:prstGeom>
          <a:solidFill>
            <a:srgbClr val="C4D7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8522" y="434428"/>
            <a:ext cx="3043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音乐播放逻辑图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88" y="1327791"/>
            <a:ext cx="7040334" cy="4989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4" y="2892479"/>
            <a:ext cx="4789593" cy="2469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55042" y="3144602"/>
            <a:ext cx="774914" cy="200259"/>
            <a:chOff x="852408" y="3745351"/>
            <a:chExt cx="1379350" cy="356462"/>
          </a:xfrm>
        </p:grpSpPr>
        <p:sp>
          <p:nvSpPr>
            <p:cNvPr id="7" name="椭圆 6"/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362416" y="1808006"/>
            <a:ext cx="3967565" cy="10839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6600" spc="22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游戏设计</a:t>
            </a:r>
            <a:endParaRPr lang="zh-CN" altLang="en-US" sz="6600" spc="225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4685" y="3585694"/>
            <a:ext cx="3452315" cy="26237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16600" b="1" spc="225" dirty="0">
                <a:solidFill>
                  <a:srgbClr val="AAC6C3"/>
                </a:solidFill>
                <a:cs typeface="+mn-ea"/>
                <a:sym typeface="+mn-lt"/>
              </a:rPr>
              <a:t>02</a:t>
            </a:r>
            <a:endParaRPr sz="16600" b="1" spc="225" dirty="0">
              <a:solidFill>
                <a:srgbClr val="AAC6C3"/>
              </a:solidFill>
              <a:cs typeface="+mn-ea"/>
              <a:sym typeface="+mn-lt"/>
            </a:endParaRPr>
          </a:p>
        </p:txBody>
      </p:sp>
      <p:sp>
        <p:nvSpPr>
          <p:cNvPr id="15" name="双波形 14"/>
          <p:cNvSpPr/>
          <p:nvPr/>
        </p:nvSpPr>
        <p:spPr>
          <a:xfrm rot="14568640">
            <a:off x="9029646" y="-219061"/>
            <a:ext cx="6562026" cy="2820437"/>
          </a:xfrm>
          <a:prstGeom prst="doubleWave">
            <a:avLst>
              <a:gd name="adj1" fmla="val 9058"/>
              <a:gd name="adj2" fmla="val -4864"/>
            </a:avLst>
          </a:prstGeom>
          <a:solidFill>
            <a:srgbClr val="9BBBB7"/>
          </a:solidFill>
          <a:ln>
            <a:noFill/>
          </a:ln>
          <a:effectLst>
            <a:outerShdw blurRad="177800" dist="1016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10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11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12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13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14.xml><?xml version="1.0" encoding="utf-8"?>
<p:tagLst xmlns:p="http://schemas.openxmlformats.org/presentationml/2006/main">
  <p:tag name="KSO_WM_DIAGRAM_VIRTUALLY_FRAME" val="{&quot;height&quot;:676.0528346456692,&quot;left&quot;:60.6,&quot;top&quot;:164.55,&quot;width&quot;:669.6}"/>
</p:tagLst>
</file>

<file path=ppt/tags/tag15.xml><?xml version="1.0" encoding="utf-8"?>
<p:tagLst xmlns:p="http://schemas.openxmlformats.org/presentationml/2006/main">
  <p:tag name="KSO_WM_DIAGRAM_VIRTUALLY_FRAME" val="{&quot;height&quot;:323.42842519685036,&quot;left&quot;:113.8,&quot;top&quot;:154.1279527559055,&quot;width&quot;:468.80700787401577}"/>
</p:tagLst>
</file>

<file path=ppt/tags/tag16.xml><?xml version="1.0" encoding="utf-8"?>
<p:tagLst xmlns:p="http://schemas.openxmlformats.org/presentationml/2006/main">
  <p:tag name="KSO_WM_DIAGRAM_VIRTUALLY_FRAME" val="{&quot;height&quot;:323.42842519685036,&quot;left&quot;:113.8,&quot;top&quot;:154.1279527559055,&quot;width&quot;:468.80700787401577}"/>
</p:tagLst>
</file>

<file path=ppt/tags/tag17.xml><?xml version="1.0" encoding="utf-8"?>
<p:tagLst xmlns:p="http://schemas.openxmlformats.org/presentationml/2006/main">
  <p:tag name="COMMONDATA" val="eyJoZGlkIjoiYzZmYjNlMzY5ZGQ3ZjVjYWViMmFiNTBjMWJmZDlkYjQifQ=="/>
  <p:tag name="commondata" val="eyJoZGlkIjoiMGFmMjFhOTU4NTI4ZmI0NWMwZjI5YWM1NDVhNmRjNWEifQ=="/>
</p:tagLst>
</file>

<file path=ppt/tags/tag2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3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4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5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6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7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8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ags/tag9.xml><?xml version="1.0" encoding="utf-8"?>
<p:tagLst xmlns:p="http://schemas.openxmlformats.org/presentationml/2006/main">
  <p:tag name="KSO_WM_DIAGRAM_VIRTUALLY_FRAME" val="{&quot;height&quot;:262.70716535433075,&quot;left&quot;:301.2259842519685,&quot;top&quot;:155.47984251968504,&quot;width&quot;:414.3408661417323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b5cenm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WPS 演示</Application>
  <PresentationFormat>宽屏</PresentationFormat>
  <Paragraphs>192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方正细谭黑简体</vt:lpstr>
      <vt:lpstr>微软雅黑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简约商务</dc:title>
  <dc:creator>第一PPT</dc:creator>
  <cp:keywords>www.1ppt.com</cp:keywords>
  <dc:description>www.1ppt.com</dc:description>
  <cp:lastModifiedBy>1008</cp:lastModifiedBy>
  <cp:revision>48</cp:revision>
  <dcterms:created xsi:type="dcterms:W3CDTF">2019-09-29T07:58:00Z</dcterms:created>
  <dcterms:modified xsi:type="dcterms:W3CDTF">2024-06-05T03:42:43Z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D8353B0970874296874A02BDFE542A5D_12</vt:lpwstr>
  </property>
  <property fmtid="{D5CDD505-2E9C-101B-9397-08002B2CF9AE}" pid="3" name="KSOProductBuildVer">
    <vt:lpwstr>2052-12.1.0.16929</vt:lpwstr>
  </property>
</Properties>
</file>